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8"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g>
</file>

<file path=ppt/media/image3.jpg>
</file>

<file path=ppt/media/image4.jpeg>
</file>

<file path=ppt/media/image5.jpeg>
</file>

<file path=ppt/media/image6.jpg>
</file>

<file path=ppt/media/image7.png>
</file>

<file path=ppt/media/image8.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5E952-F0B8-4290-9606-5076F48682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0ABA731-A427-41DD-A9D3-5EF7D407F7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EB82E3D-7D4E-4793-8415-9D1B41E2E44D}"/>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5" name="Footer Placeholder 4">
            <a:extLst>
              <a:ext uri="{FF2B5EF4-FFF2-40B4-BE49-F238E27FC236}">
                <a16:creationId xmlns:a16="http://schemas.microsoft.com/office/drawing/2014/main" id="{AB290C8E-DEB1-4BE6-9F46-69016EBACA2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1E573EA-09C0-468E-A0A0-EFE8ADCF600A}"/>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1194132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AE677-1F9A-4889-9938-CC26B400B75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5FF8B99-3A81-4B86-8074-111436DC5C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F3A53C-4A84-42DA-AEBA-7EDD75171F6C}"/>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5" name="Footer Placeholder 4">
            <a:extLst>
              <a:ext uri="{FF2B5EF4-FFF2-40B4-BE49-F238E27FC236}">
                <a16:creationId xmlns:a16="http://schemas.microsoft.com/office/drawing/2014/main" id="{FDE1E506-9728-4909-AA58-B225A80B748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86E74A-B230-4774-B310-53A19B08D373}"/>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2256297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38EBB2-B36D-4B95-88E0-6646ADBE0E2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797D229-9652-4F86-9C26-1C3CF4F072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5D320A4-8450-4578-B63D-ADBCDB5A1144}"/>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5" name="Footer Placeholder 4">
            <a:extLst>
              <a:ext uri="{FF2B5EF4-FFF2-40B4-BE49-F238E27FC236}">
                <a16:creationId xmlns:a16="http://schemas.microsoft.com/office/drawing/2014/main" id="{6EA9D172-2969-4EB7-950F-834503BAA4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F9CE0C7-B26E-4CE1-8B6B-7DBF55D9C244}"/>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697849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DCF32-FDB2-4B1D-B868-108B95BDC81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0F2265C-A444-4CF4-9C93-DC1B20D670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984D798-60AC-422D-8975-8ADED37DC08D}"/>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5" name="Footer Placeholder 4">
            <a:extLst>
              <a:ext uri="{FF2B5EF4-FFF2-40B4-BE49-F238E27FC236}">
                <a16:creationId xmlns:a16="http://schemas.microsoft.com/office/drawing/2014/main" id="{30B085FE-4C69-4FD2-B7AF-5AA2E59C61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16C96C-0BCD-4751-83F0-CED60913CB08}"/>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119046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A89CE-0EB8-44A4-B90B-82B5FBFF06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553613E-8191-4CB1-9E9A-E90AF08185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0264E3-D74E-4884-A448-6A768AA93C09}"/>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5" name="Footer Placeholder 4">
            <a:extLst>
              <a:ext uri="{FF2B5EF4-FFF2-40B4-BE49-F238E27FC236}">
                <a16:creationId xmlns:a16="http://schemas.microsoft.com/office/drawing/2014/main" id="{89D9546B-DDE5-4AEC-A2D8-A33B68EA01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3395E10-6DE5-453D-B204-F602CA662888}"/>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4221977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30DBA-22DF-4787-80BF-79CB3FB4CF5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7F0512C-8407-4880-841F-2C7D4557B5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566CC2B-7A15-4BDC-9FB0-99B627A1EE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5BD3EF8-1E33-4D1D-A579-72B7AA3A77A5}"/>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6" name="Footer Placeholder 5">
            <a:extLst>
              <a:ext uri="{FF2B5EF4-FFF2-40B4-BE49-F238E27FC236}">
                <a16:creationId xmlns:a16="http://schemas.microsoft.com/office/drawing/2014/main" id="{A7C7CA5D-E322-48DA-A89E-8468A22271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4F45F0C-A252-48D2-87CA-8D6D7600351B}"/>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1003647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A8A68-DAF5-4E51-B3CE-146C6C49CF8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A300943-C140-48D3-8CD3-4B3B051D47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132E7E-7D09-44F3-9E78-0286B362DC0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748715A-8349-40BE-92E7-468E3909F5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02286C0-1354-4085-97C6-BD278EF0C2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52871BA-73FA-4E9A-AA2D-5917DBDB74E5}"/>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8" name="Footer Placeholder 7">
            <a:extLst>
              <a:ext uri="{FF2B5EF4-FFF2-40B4-BE49-F238E27FC236}">
                <a16:creationId xmlns:a16="http://schemas.microsoft.com/office/drawing/2014/main" id="{4F8F3FE9-3FDA-4FC0-A545-A2AC6D45B50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C82BDFB-A4A2-4E43-A0CC-ADCBF3172373}"/>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40625475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40A56-9682-47E3-95F6-407FEECD831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2D3CC93-0923-49DB-958D-D3793FC1FCE0}"/>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4" name="Footer Placeholder 3">
            <a:extLst>
              <a:ext uri="{FF2B5EF4-FFF2-40B4-BE49-F238E27FC236}">
                <a16:creationId xmlns:a16="http://schemas.microsoft.com/office/drawing/2014/main" id="{065C85D2-B3F6-4355-B58F-ADC76A73B92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B17A801-BA77-4DDD-B9A0-5A028553EC21}"/>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1737006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5AB739-7AE4-4B77-941B-37D78CABF93D}"/>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3" name="Footer Placeholder 2">
            <a:extLst>
              <a:ext uri="{FF2B5EF4-FFF2-40B4-BE49-F238E27FC236}">
                <a16:creationId xmlns:a16="http://schemas.microsoft.com/office/drawing/2014/main" id="{2F2F4525-5768-4D24-9632-7A2FF8C775C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3EEF53D-1F1A-402C-AA84-74CC9B797D90}"/>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1729837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11852-4C9D-4A7D-8786-A1933C49E9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5CD60DD-F918-4C76-B6C5-B6A5B14814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33373A4-8FE9-4613-B53C-29BF348B4E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BCF509-AF71-4454-8EE6-D602D0D06BD8}"/>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6" name="Footer Placeholder 5">
            <a:extLst>
              <a:ext uri="{FF2B5EF4-FFF2-40B4-BE49-F238E27FC236}">
                <a16:creationId xmlns:a16="http://schemas.microsoft.com/office/drawing/2014/main" id="{2A0D69E8-AC57-4A72-BE8C-E71B405B9D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17741AD-E4E1-428F-ABCE-98F817287E8B}"/>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2380700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993EC-C860-4F96-900A-94A56C86EA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E7695FA-917C-4681-A14B-74DE7B4CB1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F5D4D4D-7CD5-4271-A06D-52EC5AC11E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467D8C-EC8F-4DDC-B248-16C385D20696}"/>
              </a:ext>
            </a:extLst>
          </p:cNvPr>
          <p:cNvSpPr>
            <a:spLocks noGrp="1"/>
          </p:cNvSpPr>
          <p:nvPr>
            <p:ph type="dt" sz="half" idx="10"/>
          </p:nvPr>
        </p:nvSpPr>
        <p:spPr/>
        <p:txBody>
          <a:bodyPr/>
          <a:lstStyle/>
          <a:p>
            <a:fld id="{89CE9550-B196-4D9A-99B0-BD06B5655155}" type="datetimeFigureOut">
              <a:rPr lang="en-IN" smtClean="0"/>
              <a:t>09-09-2021</a:t>
            </a:fld>
            <a:endParaRPr lang="en-IN"/>
          </a:p>
        </p:txBody>
      </p:sp>
      <p:sp>
        <p:nvSpPr>
          <p:cNvPr id="6" name="Footer Placeholder 5">
            <a:extLst>
              <a:ext uri="{FF2B5EF4-FFF2-40B4-BE49-F238E27FC236}">
                <a16:creationId xmlns:a16="http://schemas.microsoft.com/office/drawing/2014/main" id="{EA15F164-A474-411E-8A35-B0A3F2F537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9D7A79-E582-42E8-B30C-AFA9E02B6D93}"/>
              </a:ext>
            </a:extLst>
          </p:cNvPr>
          <p:cNvSpPr>
            <a:spLocks noGrp="1"/>
          </p:cNvSpPr>
          <p:nvPr>
            <p:ph type="sldNum" sz="quarter" idx="12"/>
          </p:nvPr>
        </p:nvSpPr>
        <p:spPr/>
        <p:txBody>
          <a:bodyPr/>
          <a:lstStyle/>
          <a:p>
            <a:fld id="{E552958D-1088-4229-963A-1B9DA5E9C8D4}" type="slidenum">
              <a:rPr lang="en-IN" smtClean="0"/>
              <a:t>‹#›</a:t>
            </a:fld>
            <a:endParaRPr lang="en-IN"/>
          </a:p>
        </p:txBody>
      </p:sp>
    </p:spTree>
    <p:extLst>
      <p:ext uri="{BB962C8B-B14F-4D97-AF65-F5344CB8AC3E}">
        <p14:creationId xmlns:p14="http://schemas.microsoft.com/office/powerpoint/2010/main" val="2266231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BBF535-D693-447A-8CC9-1D26D97EAD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BCBDFE6-E9B4-4ECE-BEFC-5103CA13CA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70445A-7442-452C-8F52-6AB6D78F34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E9550-B196-4D9A-99B0-BD06B5655155}" type="datetimeFigureOut">
              <a:rPr lang="en-IN" smtClean="0"/>
              <a:t>09-09-2021</a:t>
            </a:fld>
            <a:endParaRPr lang="en-IN"/>
          </a:p>
        </p:txBody>
      </p:sp>
      <p:sp>
        <p:nvSpPr>
          <p:cNvPr id="5" name="Footer Placeholder 4">
            <a:extLst>
              <a:ext uri="{FF2B5EF4-FFF2-40B4-BE49-F238E27FC236}">
                <a16:creationId xmlns:a16="http://schemas.microsoft.com/office/drawing/2014/main" id="{043DF6C7-688F-454B-835E-2DCF352D2B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C68EFDB-0707-41F1-9F9E-5BDEE523DF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52958D-1088-4229-963A-1B9DA5E9C8D4}" type="slidenum">
              <a:rPr lang="en-IN" smtClean="0"/>
              <a:t>‹#›</a:t>
            </a:fld>
            <a:endParaRPr lang="en-IN"/>
          </a:p>
        </p:txBody>
      </p:sp>
    </p:spTree>
    <p:extLst>
      <p:ext uri="{BB962C8B-B14F-4D97-AF65-F5344CB8AC3E}">
        <p14:creationId xmlns:p14="http://schemas.microsoft.com/office/powerpoint/2010/main" val="2501471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6.xml"/><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7EA92D4-D160-4A36-95E9-DE5D46C271A3}"/>
              </a:ext>
            </a:extLst>
          </p:cNvPr>
          <p:cNvSpPr txBox="1">
            <a:spLocks/>
          </p:cNvSpPr>
          <p:nvPr/>
        </p:nvSpPr>
        <p:spPr>
          <a:xfrm>
            <a:off x="0" y="200909"/>
            <a:ext cx="3465699" cy="9583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Adobe Heiti Std R" panose="020B0400000000000000" pitchFamily="34" charset="-128"/>
                <a:ea typeface="Adobe Heiti Std R" panose="020B0400000000000000" pitchFamily="34" charset="-128"/>
              </a:rPr>
              <a:t>Introduction:</a:t>
            </a:r>
            <a:endParaRPr lang="en-IN" sz="3600" b="1" dirty="0">
              <a:latin typeface="Adobe Heiti Std R" panose="020B0400000000000000" pitchFamily="34" charset="-128"/>
              <a:ea typeface="Adobe Heiti Std R" panose="020B0400000000000000" pitchFamily="34" charset="-128"/>
            </a:endParaRPr>
          </a:p>
        </p:txBody>
      </p:sp>
      <p:sp>
        <p:nvSpPr>
          <p:cNvPr id="7" name="TextBox 6">
            <a:extLst>
              <a:ext uri="{FF2B5EF4-FFF2-40B4-BE49-F238E27FC236}">
                <a16:creationId xmlns:a16="http://schemas.microsoft.com/office/drawing/2014/main" id="{7C8F7680-D834-40EE-AF9E-3AED0AD0FD9C}"/>
              </a:ext>
            </a:extLst>
          </p:cNvPr>
          <p:cNvSpPr txBox="1"/>
          <p:nvPr/>
        </p:nvSpPr>
        <p:spPr>
          <a:xfrm>
            <a:off x="7252817" y="2175917"/>
            <a:ext cx="4343400" cy="369332"/>
          </a:xfrm>
          <a:prstGeom prst="rect">
            <a:avLst/>
          </a:prstGeom>
          <a:noFill/>
        </p:spPr>
        <p:txBody>
          <a:bodyPr wrap="square" rtlCol="0">
            <a:spAutoFit/>
          </a:bodyPr>
          <a:lstStyle/>
          <a:p>
            <a:pPr algn="just"/>
            <a:r>
              <a:rPr lang="en-US" sz="1800" dirty="0">
                <a:solidFill>
                  <a:schemeClr val="bg1"/>
                </a:solidFill>
              </a:rPr>
              <a:t>     </a:t>
            </a:r>
          </a:p>
        </p:txBody>
      </p:sp>
      <p:sp>
        <p:nvSpPr>
          <p:cNvPr id="8" name="Freeform: Shape 7">
            <a:extLst>
              <a:ext uri="{FF2B5EF4-FFF2-40B4-BE49-F238E27FC236}">
                <a16:creationId xmlns:a16="http://schemas.microsoft.com/office/drawing/2014/main" id="{9C0341EF-C447-4B7D-8537-16148844F8DA}"/>
              </a:ext>
            </a:extLst>
          </p:cNvPr>
          <p:cNvSpPr/>
          <p:nvPr/>
        </p:nvSpPr>
        <p:spPr>
          <a:xfrm>
            <a:off x="2515876" y="0"/>
            <a:ext cx="9676124" cy="6858000"/>
          </a:xfrm>
          <a:custGeom>
            <a:avLst/>
            <a:gdLst>
              <a:gd name="connsiteX0" fmla="*/ 3782413 w 9575947"/>
              <a:gd name="connsiteY0" fmla="*/ 0 h 6858000"/>
              <a:gd name="connsiteX1" fmla="*/ 9575947 w 9575947"/>
              <a:gd name="connsiteY1" fmla="*/ 0 h 6858000"/>
              <a:gd name="connsiteX2" fmla="*/ 9575947 w 9575947"/>
              <a:gd name="connsiteY2" fmla="*/ 6858000 h 6858000"/>
              <a:gd name="connsiteX3" fmla="*/ 1552424 w 9575947"/>
              <a:gd name="connsiteY3" fmla="*/ 6858000 h 6858000"/>
              <a:gd name="connsiteX4" fmla="*/ 569863 w 9575947"/>
              <a:gd name="connsiteY4" fmla="*/ 5927482 h 6858000"/>
              <a:gd name="connsiteX5" fmla="*/ 424954 w 9575947"/>
              <a:gd name="connsiteY5" fmla="*/ 35452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75947" h="6858000">
                <a:moveTo>
                  <a:pt x="3782413" y="0"/>
                </a:moveTo>
                <a:lnTo>
                  <a:pt x="9575947" y="0"/>
                </a:lnTo>
                <a:lnTo>
                  <a:pt x="9575947" y="6858000"/>
                </a:lnTo>
                <a:lnTo>
                  <a:pt x="1552424" y="6858000"/>
                </a:lnTo>
                <a:lnTo>
                  <a:pt x="569863" y="5927482"/>
                </a:lnTo>
                <a:cubicBezTo>
                  <a:pt x="-129194" y="5265451"/>
                  <a:pt x="-194072" y="4198882"/>
                  <a:pt x="424954" y="3545235"/>
                </a:cubicBezTo>
                <a:close/>
              </a:path>
            </a:pathLst>
          </a:cu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9" name="Oval 8">
            <a:extLst>
              <a:ext uri="{FF2B5EF4-FFF2-40B4-BE49-F238E27FC236}">
                <a16:creationId xmlns:a16="http://schemas.microsoft.com/office/drawing/2014/main" id="{012386A8-033F-4FE2-AF30-7F031D3B2773}"/>
              </a:ext>
            </a:extLst>
          </p:cNvPr>
          <p:cNvSpPr/>
          <p:nvPr/>
        </p:nvSpPr>
        <p:spPr>
          <a:xfrm>
            <a:off x="3333011" y="1027640"/>
            <a:ext cx="2194560" cy="219456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3696021A-7B7D-45AE-B28C-5F75DEDC821E}"/>
              </a:ext>
            </a:extLst>
          </p:cNvPr>
          <p:cNvSpPr/>
          <p:nvPr/>
        </p:nvSpPr>
        <p:spPr>
          <a:xfrm>
            <a:off x="2985471" y="680100"/>
            <a:ext cx="2889640" cy="2889640"/>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E2D0C81B-1566-4BD6-BBC4-3DE32653AF04}"/>
              </a:ext>
            </a:extLst>
          </p:cNvPr>
          <p:cNvSpPr/>
          <p:nvPr/>
        </p:nvSpPr>
        <p:spPr>
          <a:xfrm>
            <a:off x="2515876" y="210505"/>
            <a:ext cx="3828830" cy="3828830"/>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FC53BD4B-F181-455C-A462-07DDB9202F45}"/>
              </a:ext>
            </a:extLst>
          </p:cNvPr>
          <p:cNvSpPr txBox="1"/>
          <p:nvPr/>
        </p:nvSpPr>
        <p:spPr>
          <a:xfrm>
            <a:off x="6383754" y="473642"/>
            <a:ext cx="1061448" cy="1107996"/>
          </a:xfrm>
          <a:prstGeom prst="rect">
            <a:avLst/>
          </a:prstGeom>
          <a:noFill/>
        </p:spPr>
        <p:txBody>
          <a:bodyPr wrap="square" rtlCol="0">
            <a:spAutoFit/>
          </a:bodyPr>
          <a:lstStyle/>
          <a:p>
            <a:r>
              <a:rPr lang="en-US" sz="6600" dirty="0">
                <a:solidFill>
                  <a:schemeClr val="bg1"/>
                </a:solidFill>
                <a:latin typeface="Times New Roman" panose="02020603050405020304" pitchFamily="18" charset="0"/>
                <a:cs typeface="Times New Roman" panose="02020603050405020304" pitchFamily="18" charset="0"/>
              </a:rPr>
              <a:t>01</a:t>
            </a:r>
            <a:endParaRPr lang="en-IN" sz="6600" dirty="0">
              <a:solidFill>
                <a:schemeClr val="bg1"/>
              </a:solidFill>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7FD932FA-8F3C-43C9-A58E-8B4F846223DA}"/>
              </a:ext>
            </a:extLst>
          </p:cNvPr>
          <p:cNvSpPr txBox="1"/>
          <p:nvPr/>
        </p:nvSpPr>
        <p:spPr>
          <a:xfrm>
            <a:off x="7252231" y="139943"/>
            <a:ext cx="4343400" cy="1938992"/>
          </a:xfrm>
          <a:prstGeom prst="rect">
            <a:avLst/>
          </a:prstGeom>
          <a:noFill/>
        </p:spPr>
        <p:txBody>
          <a:bodyPr wrap="square" rtlCol="0">
            <a:spAutoFit/>
          </a:bodyPr>
          <a:lstStyle/>
          <a:p>
            <a:pPr algn="just"/>
            <a:r>
              <a:rPr lang="en-US" sz="2000" dirty="0">
                <a:solidFill>
                  <a:schemeClr val="bg1"/>
                </a:solidFill>
              </a:rPr>
              <a:t>Nowadays, fire is the major cause of death in residents due to lack of automation and emergency alert systems. The main source of fire in residents is due to burning of materials, flammable gases, electric circuits, etc.</a:t>
            </a:r>
          </a:p>
        </p:txBody>
      </p:sp>
      <p:sp>
        <p:nvSpPr>
          <p:cNvPr id="14" name="TextBox 13">
            <a:extLst>
              <a:ext uri="{FF2B5EF4-FFF2-40B4-BE49-F238E27FC236}">
                <a16:creationId xmlns:a16="http://schemas.microsoft.com/office/drawing/2014/main" id="{2A736580-F728-41FA-9D77-1692ACAAED0F}"/>
              </a:ext>
            </a:extLst>
          </p:cNvPr>
          <p:cNvSpPr txBox="1"/>
          <p:nvPr/>
        </p:nvSpPr>
        <p:spPr>
          <a:xfrm>
            <a:off x="4474522" y="4039335"/>
            <a:ext cx="1061448" cy="1107996"/>
          </a:xfrm>
          <a:prstGeom prst="rect">
            <a:avLst/>
          </a:prstGeom>
          <a:noFill/>
        </p:spPr>
        <p:txBody>
          <a:bodyPr wrap="square" rtlCol="0">
            <a:spAutoFit/>
          </a:bodyPr>
          <a:lstStyle/>
          <a:p>
            <a:r>
              <a:rPr lang="en-US" sz="6600" dirty="0">
                <a:solidFill>
                  <a:schemeClr val="bg1"/>
                </a:solidFill>
                <a:latin typeface="Times New Roman" panose="02020603050405020304" pitchFamily="18" charset="0"/>
                <a:cs typeface="Times New Roman" panose="02020603050405020304" pitchFamily="18" charset="0"/>
              </a:rPr>
              <a:t>03</a:t>
            </a:r>
            <a:endParaRPr lang="en-IN" sz="6600"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513C10E8-9CD8-4036-8896-839325CD263E}"/>
              </a:ext>
            </a:extLst>
          </p:cNvPr>
          <p:cNvSpPr txBox="1"/>
          <p:nvPr/>
        </p:nvSpPr>
        <p:spPr>
          <a:xfrm>
            <a:off x="6346973" y="2720411"/>
            <a:ext cx="1061448" cy="1107996"/>
          </a:xfrm>
          <a:prstGeom prst="rect">
            <a:avLst/>
          </a:prstGeom>
          <a:noFill/>
        </p:spPr>
        <p:txBody>
          <a:bodyPr wrap="square" rtlCol="0">
            <a:spAutoFit/>
          </a:bodyPr>
          <a:lstStyle/>
          <a:p>
            <a:r>
              <a:rPr lang="en-US" sz="6600" dirty="0">
                <a:solidFill>
                  <a:schemeClr val="bg1"/>
                </a:solidFill>
                <a:latin typeface="Times New Roman" panose="02020603050405020304" pitchFamily="18" charset="0"/>
                <a:cs typeface="Times New Roman" panose="02020603050405020304" pitchFamily="18" charset="0"/>
              </a:rPr>
              <a:t>02</a:t>
            </a:r>
            <a:endParaRPr lang="en-IN" sz="6600" dirty="0">
              <a:solidFill>
                <a:schemeClr val="bg1"/>
              </a:solidFill>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073A0759-230F-4B54-82EA-B653AC42015E}"/>
              </a:ext>
            </a:extLst>
          </p:cNvPr>
          <p:cNvSpPr txBox="1"/>
          <p:nvPr/>
        </p:nvSpPr>
        <p:spPr>
          <a:xfrm>
            <a:off x="7252231" y="2576231"/>
            <a:ext cx="4132832" cy="1323439"/>
          </a:xfrm>
          <a:prstGeom prst="rect">
            <a:avLst/>
          </a:prstGeom>
          <a:noFill/>
        </p:spPr>
        <p:txBody>
          <a:bodyPr wrap="square" rtlCol="0">
            <a:spAutoFit/>
          </a:bodyPr>
          <a:lstStyle/>
          <a:p>
            <a:pPr algn="just"/>
            <a:r>
              <a:rPr lang="en-US" sz="2000" dirty="0">
                <a:solidFill>
                  <a:schemeClr val="bg1"/>
                </a:solidFill>
              </a:rPr>
              <a:t>There is no such low cost fire alert systems or automation available at</a:t>
            </a:r>
          </a:p>
          <a:p>
            <a:pPr algn="just"/>
            <a:r>
              <a:rPr lang="en-US" sz="2000" dirty="0">
                <a:solidFill>
                  <a:schemeClr val="bg1"/>
                </a:solidFill>
              </a:rPr>
              <a:t>the homes to provide emergency alerts to the people.</a:t>
            </a:r>
          </a:p>
        </p:txBody>
      </p:sp>
      <p:sp>
        <p:nvSpPr>
          <p:cNvPr id="17" name="TextBox 16">
            <a:extLst>
              <a:ext uri="{FF2B5EF4-FFF2-40B4-BE49-F238E27FC236}">
                <a16:creationId xmlns:a16="http://schemas.microsoft.com/office/drawing/2014/main" id="{5C9B47F9-0CEB-4DE7-AB04-B7737C7A743C}"/>
              </a:ext>
            </a:extLst>
          </p:cNvPr>
          <p:cNvSpPr txBox="1"/>
          <p:nvPr/>
        </p:nvSpPr>
        <p:spPr>
          <a:xfrm>
            <a:off x="5378447" y="4577439"/>
            <a:ext cx="5033705" cy="2246769"/>
          </a:xfrm>
          <a:prstGeom prst="rect">
            <a:avLst/>
          </a:prstGeom>
          <a:noFill/>
        </p:spPr>
        <p:txBody>
          <a:bodyPr wrap="square" rtlCol="0">
            <a:spAutoFit/>
          </a:bodyPr>
          <a:lstStyle/>
          <a:p>
            <a:r>
              <a:rPr lang="en-US" sz="2000" dirty="0">
                <a:solidFill>
                  <a:schemeClr val="bg1"/>
                </a:solidFill>
              </a:rPr>
              <a:t>Fire Alarm Systems are very common in commercial building and factories,</a:t>
            </a:r>
          </a:p>
          <a:p>
            <a:r>
              <a:rPr lang="en-US" sz="2000" dirty="0">
                <a:solidFill>
                  <a:schemeClr val="bg1"/>
                </a:solidFill>
              </a:rPr>
              <a:t>these devices usual contain a cluster of sensors that constantly monitors for</a:t>
            </a:r>
          </a:p>
          <a:p>
            <a:r>
              <a:rPr lang="en-US" sz="2000" dirty="0">
                <a:solidFill>
                  <a:schemeClr val="bg1"/>
                </a:solidFill>
              </a:rPr>
              <a:t>any flame, gas or fire in the building and triggers an alarm if it detects any</a:t>
            </a:r>
          </a:p>
          <a:p>
            <a:r>
              <a:rPr lang="en-US" sz="2000" dirty="0">
                <a:solidFill>
                  <a:schemeClr val="bg1"/>
                </a:solidFill>
              </a:rPr>
              <a:t>of these.</a:t>
            </a:r>
            <a:endParaRPr lang="en-IN" sz="2000" dirty="0">
              <a:solidFill>
                <a:schemeClr val="bg1"/>
              </a:solidFill>
            </a:endParaRPr>
          </a:p>
        </p:txBody>
      </p:sp>
      <p:sp>
        <p:nvSpPr>
          <p:cNvPr id="18" name="Oval 17">
            <a:extLst>
              <a:ext uri="{FF2B5EF4-FFF2-40B4-BE49-F238E27FC236}">
                <a16:creationId xmlns:a16="http://schemas.microsoft.com/office/drawing/2014/main" id="{64862EDF-5652-4570-8FDB-867901BB639C}"/>
              </a:ext>
            </a:extLst>
          </p:cNvPr>
          <p:cNvSpPr/>
          <p:nvPr/>
        </p:nvSpPr>
        <p:spPr>
          <a:xfrm>
            <a:off x="5883510" y="1007762"/>
            <a:ext cx="347540" cy="34754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Oval 18">
            <a:extLst>
              <a:ext uri="{FF2B5EF4-FFF2-40B4-BE49-F238E27FC236}">
                <a16:creationId xmlns:a16="http://schemas.microsoft.com/office/drawing/2014/main" id="{405D1C6F-AB3F-4A40-93F7-F7D32E449E9C}"/>
              </a:ext>
            </a:extLst>
          </p:cNvPr>
          <p:cNvSpPr/>
          <p:nvPr/>
        </p:nvSpPr>
        <p:spPr>
          <a:xfrm>
            <a:off x="4667223" y="3796603"/>
            <a:ext cx="347540" cy="34754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a:extLst>
              <a:ext uri="{FF2B5EF4-FFF2-40B4-BE49-F238E27FC236}">
                <a16:creationId xmlns:a16="http://schemas.microsoft.com/office/drawing/2014/main" id="{1B954D42-636A-4C8F-B0CC-4ED289390CAE}"/>
              </a:ext>
            </a:extLst>
          </p:cNvPr>
          <p:cNvSpPr/>
          <p:nvPr/>
        </p:nvSpPr>
        <p:spPr>
          <a:xfrm>
            <a:off x="5786549" y="3080761"/>
            <a:ext cx="347540" cy="34754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49897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4439E36-6D45-46FE-B975-72598B967551}"/>
              </a:ext>
            </a:extLst>
          </p:cNvPr>
          <p:cNvSpPr>
            <a:spLocks noGrp="1"/>
          </p:cNvSpPr>
          <p:nvPr>
            <p:ph type="title"/>
          </p:nvPr>
        </p:nvSpPr>
        <p:spPr>
          <a:xfrm>
            <a:off x="196174" y="2862532"/>
            <a:ext cx="2809672" cy="1132935"/>
          </a:xfrm>
        </p:spPr>
        <p:txBody>
          <a:bodyPr>
            <a:normAutofit/>
          </a:bodyPr>
          <a:lstStyle/>
          <a:p>
            <a:r>
              <a:rPr lang="en-US" sz="3700" dirty="0">
                <a:latin typeface="Adobe Heiti Std R" panose="020B0400000000000000" pitchFamily="34" charset="-128"/>
                <a:ea typeface="Adobe Heiti Std R" panose="020B0400000000000000" pitchFamily="34" charset="-128"/>
              </a:rPr>
              <a:t>Motivation</a:t>
            </a:r>
            <a:endParaRPr lang="en-IN" sz="3700" dirty="0">
              <a:latin typeface="Adobe Heiti Std R" panose="020B0400000000000000" pitchFamily="34" charset="-128"/>
              <a:ea typeface="Adobe Heiti Std R" panose="020B0400000000000000" pitchFamily="34" charset="-128"/>
            </a:endParaRPr>
          </a:p>
        </p:txBody>
      </p:sp>
      <p:sp>
        <p:nvSpPr>
          <p:cNvPr id="5" name="Rectangle: Diagonal Corners Snipped 4">
            <a:extLst>
              <a:ext uri="{FF2B5EF4-FFF2-40B4-BE49-F238E27FC236}">
                <a16:creationId xmlns:a16="http://schemas.microsoft.com/office/drawing/2014/main" id="{69E5CDE0-0FDF-4EA9-9DF8-787B5C5DD555}"/>
              </a:ext>
            </a:extLst>
          </p:cNvPr>
          <p:cNvSpPr/>
          <p:nvPr/>
        </p:nvSpPr>
        <p:spPr>
          <a:xfrm>
            <a:off x="3813243" y="0"/>
            <a:ext cx="8378757" cy="6858000"/>
          </a:xfrm>
          <a:prstGeom prst="snip2Diag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ight Triangle 3">
            <a:extLst>
              <a:ext uri="{FF2B5EF4-FFF2-40B4-BE49-F238E27FC236}">
                <a16:creationId xmlns:a16="http://schemas.microsoft.com/office/drawing/2014/main" id="{86640BFC-8388-4010-9F9D-CCE064FDD41A}"/>
              </a:ext>
            </a:extLst>
          </p:cNvPr>
          <p:cNvSpPr/>
          <p:nvPr/>
        </p:nvSpPr>
        <p:spPr>
          <a:xfrm>
            <a:off x="3219856" y="5204298"/>
            <a:ext cx="1643974" cy="1653702"/>
          </a:xfrm>
          <a:custGeom>
            <a:avLst/>
            <a:gdLst>
              <a:gd name="connsiteX0" fmla="*/ 0 w 1517515"/>
              <a:gd name="connsiteY0" fmla="*/ 1653702 h 1653702"/>
              <a:gd name="connsiteX1" fmla="*/ 0 w 1517515"/>
              <a:gd name="connsiteY1" fmla="*/ 0 h 1653702"/>
              <a:gd name="connsiteX2" fmla="*/ 1517515 w 1517515"/>
              <a:gd name="connsiteY2" fmla="*/ 1653702 h 1653702"/>
              <a:gd name="connsiteX3" fmla="*/ 0 w 1517515"/>
              <a:gd name="connsiteY3" fmla="*/ 1653702 h 1653702"/>
              <a:gd name="connsiteX0" fmla="*/ 0 w 1643974"/>
              <a:gd name="connsiteY0" fmla="*/ 1653702 h 1653702"/>
              <a:gd name="connsiteX1" fmla="*/ 0 w 1643974"/>
              <a:gd name="connsiteY1" fmla="*/ 0 h 1653702"/>
              <a:gd name="connsiteX2" fmla="*/ 1643974 w 1643974"/>
              <a:gd name="connsiteY2" fmla="*/ 1653702 h 1653702"/>
              <a:gd name="connsiteX3" fmla="*/ 0 w 1643974"/>
              <a:gd name="connsiteY3" fmla="*/ 1653702 h 1653702"/>
            </a:gdLst>
            <a:ahLst/>
            <a:cxnLst>
              <a:cxn ang="0">
                <a:pos x="connsiteX0" y="connsiteY0"/>
              </a:cxn>
              <a:cxn ang="0">
                <a:pos x="connsiteX1" y="connsiteY1"/>
              </a:cxn>
              <a:cxn ang="0">
                <a:pos x="connsiteX2" y="connsiteY2"/>
              </a:cxn>
              <a:cxn ang="0">
                <a:pos x="connsiteX3" y="connsiteY3"/>
              </a:cxn>
            </a:cxnLst>
            <a:rect l="l" t="t" r="r" b="b"/>
            <a:pathLst>
              <a:path w="1643974" h="1653702">
                <a:moveTo>
                  <a:pt x="0" y="1653702"/>
                </a:moveTo>
                <a:lnTo>
                  <a:pt x="0" y="0"/>
                </a:lnTo>
                <a:lnTo>
                  <a:pt x="1643974" y="1653702"/>
                </a:lnTo>
                <a:lnTo>
                  <a:pt x="0" y="1653702"/>
                </a:lnTo>
                <a:close/>
              </a:path>
            </a:pathLst>
          </a:cu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AD0806C6-5240-4ACD-A0CF-2FA244104380}"/>
              </a:ext>
            </a:extLst>
          </p:cNvPr>
          <p:cNvSpPr txBox="1"/>
          <p:nvPr/>
        </p:nvSpPr>
        <p:spPr>
          <a:xfrm>
            <a:off x="4610912" y="116733"/>
            <a:ext cx="6342434" cy="1323439"/>
          </a:xfrm>
          <a:prstGeom prst="rect">
            <a:avLst/>
          </a:prstGeom>
          <a:noFill/>
        </p:spPr>
        <p:txBody>
          <a:bodyPr wrap="square" rtlCol="0">
            <a:spAutoFit/>
          </a:bodyPr>
          <a:lstStyle/>
          <a:p>
            <a:r>
              <a:rPr lang="en-US" sz="2000" dirty="0">
                <a:solidFill>
                  <a:schemeClr val="bg1"/>
                </a:solidFill>
              </a:rPr>
              <a:t>Fires are one of the most widespread cause of deaths by accident. Instant alert to the fire is necessary to ensure immediate action. Every minute can save many lives in such situations.</a:t>
            </a:r>
            <a:endParaRPr lang="en-IN" sz="2000" dirty="0">
              <a:solidFill>
                <a:schemeClr val="bg1"/>
              </a:solidFill>
            </a:endParaRPr>
          </a:p>
        </p:txBody>
      </p:sp>
      <p:sp>
        <p:nvSpPr>
          <p:cNvPr id="8" name="TextBox 7">
            <a:extLst>
              <a:ext uri="{FF2B5EF4-FFF2-40B4-BE49-F238E27FC236}">
                <a16:creationId xmlns:a16="http://schemas.microsoft.com/office/drawing/2014/main" id="{BA8C338B-D00B-4D77-9B6C-344B5F66DCD7}"/>
              </a:ext>
            </a:extLst>
          </p:cNvPr>
          <p:cNvSpPr txBox="1"/>
          <p:nvPr/>
        </p:nvSpPr>
        <p:spPr>
          <a:xfrm>
            <a:off x="3939704" y="116733"/>
            <a:ext cx="749030" cy="646331"/>
          </a:xfrm>
          <a:prstGeom prst="rect">
            <a:avLst/>
          </a:prstGeom>
          <a:noFill/>
        </p:spPr>
        <p:txBody>
          <a:bodyPr wrap="square" rtlCol="0">
            <a:spAutoFit/>
          </a:bodyPr>
          <a:lstStyle/>
          <a:p>
            <a:r>
              <a:rPr lang="en-US" sz="3600" dirty="0">
                <a:solidFill>
                  <a:schemeClr val="bg1"/>
                </a:solidFill>
                <a:latin typeface="Adobe Heiti Std R" panose="020B0400000000000000" pitchFamily="34" charset="-128"/>
                <a:ea typeface="Adobe Heiti Std R" panose="020B0400000000000000" pitchFamily="34" charset="-128"/>
              </a:rPr>
              <a:t>01</a:t>
            </a:r>
            <a:endParaRPr lang="en-IN" sz="3600" dirty="0">
              <a:solidFill>
                <a:schemeClr val="bg1"/>
              </a:solidFill>
              <a:latin typeface="Adobe Heiti Std R" panose="020B0400000000000000" pitchFamily="34" charset="-128"/>
              <a:ea typeface="Adobe Heiti Std R" panose="020B0400000000000000" pitchFamily="34" charset="-128"/>
            </a:endParaRPr>
          </a:p>
        </p:txBody>
      </p:sp>
      <p:sp>
        <p:nvSpPr>
          <p:cNvPr id="9" name="TextBox 8">
            <a:extLst>
              <a:ext uri="{FF2B5EF4-FFF2-40B4-BE49-F238E27FC236}">
                <a16:creationId xmlns:a16="http://schemas.microsoft.com/office/drawing/2014/main" id="{97DC00AF-E8FD-4C27-9E1B-B7FE640B248A}"/>
              </a:ext>
            </a:extLst>
          </p:cNvPr>
          <p:cNvSpPr txBox="1"/>
          <p:nvPr/>
        </p:nvSpPr>
        <p:spPr>
          <a:xfrm>
            <a:off x="3939704" y="1762083"/>
            <a:ext cx="749030" cy="646331"/>
          </a:xfrm>
          <a:prstGeom prst="rect">
            <a:avLst/>
          </a:prstGeom>
          <a:noFill/>
        </p:spPr>
        <p:txBody>
          <a:bodyPr wrap="square" rtlCol="0">
            <a:spAutoFit/>
          </a:bodyPr>
          <a:lstStyle/>
          <a:p>
            <a:r>
              <a:rPr lang="en-US" sz="3600" dirty="0">
                <a:solidFill>
                  <a:schemeClr val="bg1"/>
                </a:solidFill>
                <a:latin typeface="Adobe Heiti Std R" panose="020B0400000000000000" pitchFamily="34" charset="-128"/>
                <a:ea typeface="Adobe Heiti Std R" panose="020B0400000000000000" pitchFamily="34" charset="-128"/>
              </a:rPr>
              <a:t>02</a:t>
            </a:r>
            <a:endParaRPr lang="en-IN" sz="3600" dirty="0">
              <a:solidFill>
                <a:schemeClr val="bg1"/>
              </a:solidFill>
              <a:latin typeface="Adobe Heiti Std R" panose="020B0400000000000000" pitchFamily="34" charset="-128"/>
              <a:ea typeface="Adobe Heiti Std R" panose="020B0400000000000000" pitchFamily="34" charset="-128"/>
            </a:endParaRPr>
          </a:p>
        </p:txBody>
      </p:sp>
      <p:sp>
        <p:nvSpPr>
          <p:cNvPr id="10" name="TextBox 9">
            <a:extLst>
              <a:ext uri="{FF2B5EF4-FFF2-40B4-BE49-F238E27FC236}">
                <a16:creationId xmlns:a16="http://schemas.microsoft.com/office/drawing/2014/main" id="{B926B117-CFC0-48C0-8885-30B339952A38}"/>
              </a:ext>
            </a:extLst>
          </p:cNvPr>
          <p:cNvSpPr txBox="1"/>
          <p:nvPr/>
        </p:nvSpPr>
        <p:spPr>
          <a:xfrm>
            <a:off x="3861882" y="3105833"/>
            <a:ext cx="749030" cy="646331"/>
          </a:xfrm>
          <a:prstGeom prst="rect">
            <a:avLst/>
          </a:prstGeom>
          <a:noFill/>
        </p:spPr>
        <p:txBody>
          <a:bodyPr wrap="square" rtlCol="0">
            <a:spAutoFit/>
          </a:bodyPr>
          <a:lstStyle/>
          <a:p>
            <a:r>
              <a:rPr lang="en-US" sz="3600" dirty="0">
                <a:solidFill>
                  <a:schemeClr val="bg1"/>
                </a:solidFill>
                <a:latin typeface="Adobe Heiti Std R" panose="020B0400000000000000" pitchFamily="34" charset="-128"/>
                <a:ea typeface="Adobe Heiti Std R" panose="020B0400000000000000" pitchFamily="34" charset="-128"/>
              </a:rPr>
              <a:t>03</a:t>
            </a:r>
            <a:endParaRPr lang="en-IN" sz="3600" dirty="0">
              <a:solidFill>
                <a:schemeClr val="bg1"/>
              </a:solidFill>
              <a:latin typeface="Adobe Heiti Std R" panose="020B0400000000000000" pitchFamily="34" charset="-128"/>
              <a:ea typeface="Adobe Heiti Std R" panose="020B0400000000000000" pitchFamily="34" charset="-128"/>
            </a:endParaRPr>
          </a:p>
        </p:txBody>
      </p:sp>
      <p:sp>
        <p:nvSpPr>
          <p:cNvPr id="11" name="TextBox 10">
            <a:extLst>
              <a:ext uri="{FF2B5EF4-FFF2-40B4-BE49-F238E27FC236}">
                <a16:creationId xmlns:a16="http://schemas.microsoft.com/office/drawing/2014/main" id="{52DC0BE6-3370-4DF2-BE67-AF355FDE7E5B}"/>
              </a:ext>
            </a:extLst>
          </p:cNvPr>
          <p:cNvSpPr txBox="1"/>
          <p:nvPr/>
        </p:nvSpPr>
        <p:spPr>
          <a:xfrm>
            <a:off x="3861882" y="4557967"/>
            <a:ext cx="749030" cy="646331"/>
          </a:xfrm>
          <a:prstGeom prst="rect">
            <a:avLst/>
          </a:prstGeom>
          <a:noFill/>
        </p:spPr>
        <p:txBody>
          <a:bodyPr wrap="square" rtlCol="0">
            <a:spAutoFit/>
          </a:bodyPr>
          <a:lstStyle/>
          <a:p>
            <a:r>
              <a:rPr lang="en-US" sz="3600" dirty="0">
                <a:solidFill>
                  <a:schemeClr val="bg1"/>
                </a:solidFill>
                <a:latin typeface="Adobe Heiti Std R" panose="020B0400000000000000" pitchFamily="34" charset="-128"/>
                <a:ea typeface="Adobe Heiti Std R" panose="020B0400000000000000" pitchFamily="34" charset="-128"/>
              </a:rPr>
              <a:t>04</a:t>
            </a:r>
            <a:endParaRPr lang="en-IN" sz="3600" dirty="0">
              <a:solidFill>
                <a:schemeClr val="bg1"/>
              </a:solidFill>
              <a:latin typeface="Adobe Heiti Std R" panose="020B0400000000000000" pitchFamily="34" charset="-128"/>
              <a:ea typeface="Adobe Heiti Std R" panose="020B0400000000000000" pitchFamily="34" charset="-128"/>
            </a:endParaRPr>
          </a:p>
        </p:txBody>
      </p:sp>
      <p:sp>
        <p:nvSpPr>
          <p:cNvPr id="13" name="TextBox 12">
            <a:extLst>
              <a:ext uri="{FF2B5EF4-FFF2-40B4-BE49-F238E27FC236}">
                <a16:creationId xmlns:a16="http://schemas.microsoft.com/office/drawing/2014/main" id="{7906433B-65BC-4A40-BBCE-DD58D3FA1271}"/>
              </a:ext>
            </a:extLst>
          </p:cNvPr>
          <p:cNvSpPr txBox="1"/>
          <p:nvPr/>
        </p:nvSpPr>
        <p:spPr>
          <a:xfrm>
            <a:off x="4688733" y="1729290"/>
            <a:ext cx="7081735" cy="707886"/>
          </a:xfrm>
          <a:prstGeom prst="rect">
            <a:avLst/>
          </a:prstGeom>
          <a:noFill/>
        </p:spPr>
        <p:txBody>
          <a:bodyPr wrap="square" rtlCol="0">
            <a:spAutoFit/>
          </a:bodyPr>
          <a:lstStyle/>
          <a:p>
            <a:r>
              <a:rPr lang="en-US" sz="2000" dirty="0">
                <a:solidFill>
                  <a:schemeClr val="bg1"/>
                </a:solidFill>
              </a:rPr>
              <a:t>Detect fire in areas and notify building occupants to take action to escape the dangers of hostile fire.</a:t>
            </a:r>
          </a:p>
        </p:txBody>
      </p:sp>
      <p:sp>
        <p:nvSpPr>
          <p:cNvPr id="14" name="TextBox 13">
            <a:extLst>
              <a:ext uri="{FF2B5EF4-FFF2-40B4-BE49-F238E27FC236}">
                <a16:creationId xmlns:a16="http://schemas.microsoft.com/office/drawing/2014/main" id="{FBF4D399-4BF1-4249-96D8-648EB6B80148}"/>
              </a:ext>
            </a:extLst>
          </p:cNvPr>
          <p:cNvSpPr txBox="1"/>
          <p:nvPr/>
        </p:nvSpPr>
        <p:spPr>
          <a:xfrm>
            <a:off x="4610912" y="3105832"/>
            <a:ext cx="7384914" cy="1015663"/>
          </a:xfrm>
          <a:prstGeom prst="rect">
            <a:avLst/>
          </a:prstGeom>
          <a:noFill/>
        </p:spPr>
        <p:txBody>
          <a:bodyPr wrap="square" rtlCol="0">
            <a:spAutoFit/>
          </a:bodyPr>
          <a:lstStyle/>
          <a:p>
            <a:r>
              <a:rPr lang="en-US" sz="2000" dirty="0">
                <a:solidFill>
                  <a:schemeClr val="bg1"/>
                </a:solidFill>
              </a:rPr>
              <a:t>Summon organized assistance to initiate or assist in fire control activities and to initiate automatic fire control and suppression system and to sound alarm.	</a:t>
            </a:r>
            <a:endParaRPr lang="en-IN" sz="2000" dirty="0">
              <a:solidFill>
                <a:schemeClr val="bg1"/>
              </a:solidFill>
            </a:endParaRPr>
          </a:p>
        </p:txBody>
      </p:sp>
      <p:sp>
        <p:nvSpPr>
          <p:cNvPr id="15" name="TextBox 14">
            <a:extLst>
              <a:ext uri="{FF2B5EF4-FFF2-40B4-BE49-F238E27FC236}">
                <a16:creationId xmlns:a16="http://schemas.microsoft.com/office/drawing/2014/main" id="{568D430D-54AB-44F0-B5AC-D84BA0A30DBB}"/>
              </a:ext>
            </a:extLst>
          </p:cNvPr>
          <p:cNvSpPr txBox="1"/>
          <p:nvPr/>
        </p:nvSpPr>
        <p:spPr>
          <a:xfrm>
            <a:off x="4610912" y="4487002"/>
            <a:ext cx="7159556" cy="923330"/>
          </a:xfrm>
          <a:prstGeom prst="rect">
            <a:avLst/>
          </a:prstGeom>
          <a:noFill/>
        </p:spPr>
        <p:txBody>
          <a:bodyPr wrap="square" rtlCol="0">
            <a:spAutoFit/>
          </a:bodyPr>
          <a:lstStyle/>
          <a:p>
            <a:r>
              <a:rPr lang="en-US" dirty="0">
                <a:solidFill>
                  <a:schemeClr val="bg1"/>
                </a:solidFill>
              </a:rPr>
              <a:t>Supervise fire control and suppression systems to assure operational status is maintained to initiate auxiliary functions involving environmental ,utility and process controls.  </a:t>
            </a:r>
            <a:endParaRPr lang="en-IN" dirty="0">
              <a:solidFill>
                <a:schemeClr val="bg1"/>
              </a:solidFill>
            </a:endParaRPr>
          </a:p>
        </p:txBody>
      </p:sp>
    </p:spTree>
    <p:extLst>
      <p:ext uri="{BB962C8B-B14F-4D97-AF65-F5344CB8AC3E}">
        <p14:creationId xmlns:p14="http://schemas.microsoft.com/office/powerpoint/2010/main" val="641737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82B4E31-04B4-4F96-B8F8-BB83027CD392}"/>
              </a:ext>
            </a:extLst>
          </p:cNvPr>
          <p:cNvSpPr>
            <a:spLocks noGrp="1"/>
          </p:cNvSpPr>
          <p:nvPr>
            <p:ph type="title"/>
          </p:nvPr>
        </p:nvSpPr>
        <p:spPr>
          <a:xfrm>
            <a:off x="340360" y="2880042"/>
            <a:ext cx="2727960" cy="1097915"/>
          </a:xfrm>
        </p:spPr>
        <p:txBody>
          <a:bodyPr>
            <a:normAutofit/>
          </a:bodyPr>
          <a:lstStyle/>
          <a:p>
            <a:r>
              <a:rPr lang="en-US" sz="3700" b="1" dirty="0">
                <a:latin typeface="Adobe Heiti Std R" panose="020B0400000000000000" pitchFamily="34" charset="-128"/>
                <a:ea typeface="Adobe Heiti Std R" panose="020B0400000000000000" pitchFamily="34" charset="-128"/>
              </a:rPr>
              <a:t>Objectives</a:t>
            </a:r>
            <a:endParaRPr lang="en-IN" sz="3700" b="1" dirty="0">
              <a:latin typeface="Adobe Heiti Std R" panose="020B0400000000000000" pitchFamily="34" charset="-128"/>
              <a:ea typeface="Adobe Heiti Std R" panose="020B0400000000000000" pitchFamily="34" charset="-128"/>
            </a:endParaRPr>
          </a:p>
        </p:txBody>
      </p:sp>
      <p:sp>
        <p:nvSpPr>
          <p:cNvPr id="6" name="Flowchart: Data 5">
            <a:extLst>
              <a:ext uri="{FF2B5EF4-FFF2-40B4-BE49-F238E27FC236}">
                <a16:creationId xmlns:a16="http://schemas.microsoft.com/office/drawing/2014/main" id="{2C591DF5-7C1D-427E-9EB6-A32363B39F13}"/>
              </a:ext>
            </a:extLst>
          </p:cNvPr>
          <p:cNvSpPr/>
          <p:nvPr/>
        </p:nvSpPr>
        <p:spPr>
          <a:xfrm>
            <a:off x="6096000" y="0"/>
            <a:ext cx="5755640" cy="6858000"/>
          </a:xfrm>
          <a:prstGeom prst="flowChartInputOutpu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ata 6">
            <a:extLst>
              <a:ext uri="{FF2B5EF4-FFF2-40B4-BE49-F238E27FC236}">
                <a16:creationId xmlns:a16="http://schemas.microsoft.com/office/drawing/2014/main" id="{993E1B64-6836-4322-8D3F-5212A37E1858}"/>
              </a:ext>
            </a:extLst>
          </p:cNvPr>
          <p:cNvSpPr/>
          <p:nvPr/>
        </p:nvSpPr>
        <p:spPr>
          <a:xfrm>
            <a:off x="2743200" y="-1"/>
            <a:ext cx="5711758" cy="6858000"/>
          </a:xfrm>
          <a:prstGeom prst="flowChartInputOutpu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Data 7">
            <a:extLst>
              <a:ext uri="{FF2B5EF4-FFF2-40B4-BE49-F238E27FC236}">
                <a16:creationId xmlns:a16="http://schemas.microsoft.com/office/drawing/2014/main" id="{137DE524-4588-4818-ACA0-729249284592}"/>
              </a:ext>
            </a:extLst>
          </p:cNvPr>
          <p:cNvSpPr/>
          <p:nvPr/>
        </p:nvSpPr>
        <p:spPr>
          <a:xfrm>
            <a:off x="2736658" y="0"/>
            <a:ext cx="9108440" cy="6858000"/>
          </a:xfrm>
          <a:prstGeom prst="flowChartInputOutpu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TextBox 8">
            <a:extLst>
              <a:ext uri="{FF2B5EF4-FFF2-40B4-BE49-F238E27FC236}">
                <a16:creationId xmlns:a16="http://schemas.microsoft.com/office/drawing/2014/main" id="{486459A6-7DED-40D9-A10C-F51FF13588B1}"/>
              </a:ext>
            </a:extLst>
          </p:cNvPr>
          <p:cNvSpPr txBox="1"/>
          <p:nvPr/>
        </p:nvSpPr>
        <p:spPr>
          <a:xfrm>
            <a:off x="6225702" y="690664"/>
            <a:ext cx="5256936" cy="646331"/>
          </a:xfrm>
          <a:prstGeom prst="rect">
            <a:avLst/>
          </a:prstGeom>
          <a:noFill/>
        </p:spPr>
        <p:txBody>
          <a:bodyPr wrap="square" rtlCol="0">
            <a:spAutoFit/>
          </a:bodyPr>
          <a:lstStyle/>
          <a:p>
            <a:r>
              <a:rPr lang="en-US" dirty="0">
                <a:solidFill>
                  <a:schemeClr val="bg1"/>
                </a:solidFill>
              </a:rPr>
              <a:t>To study the working principle of fire alarm and smoke </a:t>
            </a:r>
          </a:p>
          <a:p>
            <a:r>
              <a:rPr lang="en-US" dirty="0">
                <a:solidFill>
                  <a:schemeClr val="bg1"/>
                </a:solidFill>
              </a:rPr>
              <a:t>detecting system.</a:t>
            </a:r>
          </a:p>
        </p:txBody>
      </p:sp>
      <p:sp>
        <p:nvSpPr>
          <p:cNvPr id="10" name="TextBox 9">
            <a:extLst>
              <a:ext uri="{FF2B5EF4-FFF2-40B4-BE49-F238E27FC236}">
                <a16:creationId xmlns:a16="http://schemas.microsoft.com/office/drawing/2014/main" id="{F7C0589C-C34C-4A8D-8F55-B1EDC8A23830}"/>
              </a:ext>
            </a:extLst>
          </p:cNvPr>
          <p:cNvSpPr txBox="1"/>
          <p:nvPr/>
        </p:nvSpPr>
        <p:spPr>
          <a:xfrm>
            <a:off x="5515693" y="690662"/>
            <a:ext cx="703634" cy="646331"/>
          </a:xfrm>
          <a:prstGeom prst="rect">
            <a:avLst/>
          </a:prstGeom>
          <a:noFill/>
        </p:spPr>
        <p:txBody>
          <a:bodyPr wrap="square" rtlCol="0">
            <a:spAutoFit/>
          </a:bodyPr>
          <a:lstStyle/>
          <a:p>
            <a:r>
              <a:rPr lang="en-US" sz="3600" dirty="0">
                <a:solidFill>
                  <a:schemeClr val="bg1"/>
                </a:solidFill>
              </a:rPr>
              <a:t>01</a:t>
            </a:r>
            <a:endParaRPr lang="en-IN" sz="3600" dirty="0">
              <a:solidFill>
                <a:schemeClr val="bg1"/>
              </a:solidFill>
            </a:endParaRPr>
          </a:p>
        </p:txBody>
      </p:sp>
      <p:sp>
        <p:nvSpPr>
          <p:cNvPr id="11" name="TextBox 10">
            <a:extLst>
              <a:ext uri="{FF2B5EF4-FFF2-40B4-BE49-F238E27FC236}">
                <a16:creationId xmlns:a16="http://schemas.microsoft.com/office/drawing/2014/main" id="{0786AE12-B1E5-4770-9280-B381E9FB9986}"/>
              </a:ext>
            </a:extLst>
          </p:cNvPr>
          <p:cNvSpPr txBox="1"/>
          <p:nvPr/>
        </p:nvSpPr>
        <p:spPr>
          <a:xfrm>
            <a:off x="6939061" y="1543450"/>
            <a:ext cx="703634" cy="646331"/>
          </a:xfrm>
          <a:prstGeom prst="rect">
            <a:avLst/>
          </a:prstGeom>
          <a:noFill/>
        </p:spPr>
        <p:txBody>
          <a:bodyPr wrap="square" rtlCol="0">
            <a:spAutoFit/>
          </a:bodyPr>
          <a:lstStyle/>
          <a:p>
            <a:r>
              <a:rPr lang="en-US" sz="3600" dirty="0">
                <a:solidFill>
                  <a:schemeClr val="bg1"/>
                </a:solidFill>
              </a:rPr>
              <a:t>02</a:t>
            </a:r>
            <a:endParaRPr lang="en-IN" sz="3600" dirty="0">
              <a:solidFill>
                <a:schemeClr val="bg1"/>
              </a:solidFill>
            </a:endParaRPr>
          </a:p>
        </p:txBody>
      </p:sp>
      <p:sp>
        <p:nvSpPr>
          <p:cNvPr id="12" name="TextBox 11">
            <a:extLst>
              <a:ext uri="{FF2B5EF4-FFF2-40B4-BE49-F238E27FC236}">
                <a16:creationId xmlns:a16="http://schemas.microsoft.com/office/drawing/2014/main" id="{1F013337-B89B-43C5-B2B2-487D97D2C58E}"/>
              </a:ext>
            </a:extLst>
          </p:cNvPr>
          <p:cNvSpPr txBox="1"/>
          <p:nvPr/>
        </p:nvSpPr>
        <p:spPr>
          <a:xfrm>
            <a:off x="3433999" y="4166679"/>
            <a:ext cx="654887" cy="646331"/>
          </a:xfrm>
          <a:prstGeom prst="rect">
            <a:avLst/>
          </a:prstGeom>
          <a:noFill/>
        </p:spPr>
        <p:txBody>
          <a:bodyPr wrap="square" rtlCol="0">
            <a:spAutoFit/>
          </a:bodyPr>
          <a:lstStyle/>
          <a:p>
            <a:r>
              <a:rPr lang="en-US" sz="3600" dirty="0">
                <a:solidFill>
                  <a:schemeClr val="bg1"/>
                </a:solidFill>
              </a:rPr>
              <a:t>03</a:t>
            </a:r>
            <a:endParaRPr lang="en-IN" sz="3600" dirty="0">
              <a:solidFill>
                <a:schemeClr val="bg1"/>
              </a:solidFill>
            </a:endParaRPr>
          </a:p>
        </p:txBody>
      </p:sp>
      <p:sp>
        <p:nvSpPr>
          <p:cNvPr id="13" name="TextBox 12">
            <a:extLst>
              <a:ext uri="{FF2B5EF4-FFF2-40B4-BE49-F238E27FC236}">
                <a16:creationId xmlns:a16="http://schemas.microsoft.com/office/drawing/2014/main" id="{DDAFBC1C-E642-4BDE-9690-2C1F3928BFF1}"/>
              </a:ext>
            </a:extLst>
          </p:cNvPr>
          <p:cNvSpPr txBox="1"/>
          <p:nvPr/>
        </p:nvSpPr>
        <p:spPr>
          <a:xfrm>
            <a:off x="3203521" y="5235339"/>
            <a:ext cx="654888" cy="646331"/>
          </a:xfrm>
          <a:prstGeom prst="rect">
            <a:avLst/>
          </a:prstGeom>
          <a:noFill/>
        </p:spPr>
        <p:txBody>
          <a:bodyPr wrap="square" rtlCol="0">
            <a:spAutoFit/>
          </a:bodyPr>
          <a:lstStyle/>
          <a:p>
            <a:r>
              <a:rPr lang="en-US" sz="3600" dirty="0">
                <a:solidFill>
                  <a:schemeClr val="bg1"/>
                </a:solidFill>
              </a:rPr>
              <a:t>04</a:t>
            </a:r>
            <a:endParaRPr lang="en-IN" sz="3600" dirty="0">
              <a:solidFill>
                <a:schemeClr val="bg1"/>
              </a:solidFill>
            </a:endParaRPr>
          </a:p>
        </p:txBody>
      </p:sp>
      <p:sp>
        <p:nvSpPr>
          <p:cNvPr id="14" name="TextBox 13">
            <a:extLst>
              <a:ext uri="{FF2B5EF4-FFF2-40B4-BE49-F238E27FC236}">
                <a16:creationId xmlns:a16="http://schemas.microsoft.com/office/drawing/2014/main" id="{3BEA0B5E-3B45-47CF-81C3-6CDBA96824EA}"/>
              </a:ext>
            </a:extLst>
          </p:cNvPr>
          <p:cNvSpPr txBox="1"/>
          <p:nvPr/>
        </p:nvSpPr>
        <p:spPr>
          <a:xfrm>
            <a:off x="7597301" y="1543452"/>
            <a:ext cx="3543280" cy="923330"/>
          </a:xfrm>
          <a:prstGeom prst="rect">
            <a:avLst/>
          </a:prstGeom>
          <a:noFill/>
        </p:spPr>
        <p:txBody>
          <a:bodyPr wrap="square" rtlCol="0">
            <a:spAutoFit/>
          </a:bodyPr>
          <a:lstStyle/>
          <a:p>
            <a:r>
              <a:rPr lang="en-US" dirty="0">
                <a:solidFill>
                  <a:schemeClr val="bg1"/>
                </a:solidFill>
              </a:rPr>
              <a:t>To design, construct fire alarm and smoke detector using digital system.</a:t>
            </a:r>
          </a:p>
        </p:txBody>
      </p:sp>
      <p:sp>
        <p:nvSpPr>
          <p:cNvPr id="15" name="TextBox 14">
            <a:extLst>
              <a:ext uri="{FF2B5EF4-FFF2-40B4-BE49-F238E27FC236}">
                <a16:creationId xmlns:a16="http://schemas.microsoft.com/office/drawing/2014/main" id="{A1BEE680-D326-4570-A10F-1BCAA06C6956}"/>
              </a:ext>
            </a:extLst>
          </p:cNvPr>
          <p:cNvSpPr txBox="1"/>
          <p:nvPr/>
        </p:nvSpPr>
        <p:spPr>
          <a:xfrm>
            <a:off x="4088886" y="4062224"/>
            <a:ext cx="4203861" cy="923330"/>
          </a:xfrm>
          <a:prstGeom prst="rect">
            <a:avLst/>
          </a:prstGeom>
          <a:noFill/>
        </p:spPr>
        <p:txBody>
          <a:bodyPr wrap="square" rtlCol="0">
            <a:spAutoFit/>
          </a:bodyPr>
          <a:lstStyle/>
          <a:p>
            <a:r>
              <a:rPr lang="en-US" dirty="0">
                <a:solidFill>
                  <a:schemeClr val="bg1"/>
                </a:solidFill>
              </a:rPr>
              <a:t>To implement digital </a:t>
            </a:r>
          </a:p>
          <a:p>
            <a:r>
              <a:rPr lang="en-US" dirty="0">
                <a:solidFill>
                  <a:schemeClr val="bg1"/>
                </a:solidFill>
              </a:rPr>
              <a:t>logic design in the </a:t>
            </a:r>
          </a:p>
          <a:p>
            <a:r>
              <a:rPr lang="en-US" dirty="0">
                <a:solidFill>
                  <a:schemeClr val="bg1"/>
                </a:solidFill>
              </a:rPr>
              <a:t>project</a:t>
            </a:r>
          </a:p>
        </p:txBody>
      </p:sp>
      <p:sp>
        <p:nvSpPr>
          <p:cNvPr id="16" name="TextBox 15">
            <a:extLst>
              <a:ext uri="{FF2B5EF4-FFF2-40B4-BE49-F238E27FC236}">
                <a16:creationId xmlns:a16="http://schemas.microsoft.com/office/drawing/2014/main" id="{CFD7DC0B-8312-42AE-A009-6DA15A213B73}"/>
              </a:ext>
            </a:extLst>
          </p:cNvPr>
          <p:cNvSpPr txBox="1"/>
          <p:nvPr/>
        </p:nvSpPr>
        <p:spPr>
          <a:xfrm>
            <a:off x="3858409" y="5235340"/>
            <a:ext cx="3314566" cy="1200329"/>
          </a:xfrm>
          <a:prstGeom prst="rect">
            <a:avLst/>
          </a:prstGeom>
          <a:noFill/>
        </p:spPr>
        <p:txBody>
          <a:bodyPr wrap="square" rtlCol="0">
            <a:spAutoFit/>
          </a:bodyPr>
          <a:lstStyle/>
          <a:p>
            <a:r>
              <a:rPr lang="en-US" dirty="0">
                <a:solidFill>
                  <a:schemeClr val="bg1"/>
                </a:solidFill>
              </a:rPr>
              <a:t>To discover fires early in their development when time will still be available for the safe evacuation  of occupants. </a:t>
            </a:r>
          </a:p>
        </p:txBody>
      </p:sp>
    </p:spTree>
    <p:extLst>
      <p:ext uri="{BB962C8B-B14F-4D97-AF65-F5344CB8AC3E}">
        <p14:creationId xmlns:p14="http://schemas.microsoft.com/office/powerpoint/2010/main" val="1361871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13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4ACFF12-085F-4209-AD4E-A9609D89F494}"/>
              </a:ext>
            </a:extLst>
          </p:cNvPr>
          <p:cNvPicPr>
            <a:picLocks noChangeAspect="1"/>
          </p:cNvPicPr>
          <p:nvPr/>
        </p:nvPicPr>
        <p:blipFill rotWithShape="1">
          <a:blip r:embed="rId2">
            <a:extLst>
              <a:ext uri="{28A0092B-C50C-407E-A947-70E740481C1C}">
                <a14:useLocalDpi xmlns:a14="http://schemas.microsoft.com/office/drawing/2010/main" val="0"/>
              </a:ext>
            </a:extLst>
          </a:blip>
          <a:srcRect l="19266"/>
          <a:stretch/>
        </p:blipFill>
        <p:spPr>
          <a:xfrm>
            <a:off x="1" y="0"/>
            <a:ext cx="12191999" cy="6858000"/>
          </a:xfrm>
          <a:prstGeom prst="rect">
            <a:avLst/>
          </a:prstGeom>
          <a:blipFill dpi="0" rotWithShape="1">
            <a:blip r:embed="rId3"/>
            <a:srcRect/>
            <a:tile tx="0" ty="0" sx="100000" sy="100000" flip="none" algn="tl"/>
          </a:blipFill>
          <a:effectLst>
            <a:outerShdw blurRad="50800" dist="50800" dir="5400000" algn="ctr" rotWithShape="0">
              <a:srgbClr val="000000">
                <a:alpha val="0"/>
              </a:srgbClr>
            </a:outerShdw>
          </a:effectLst>
        </p:spPr>
      </p:pic>
      <p:sp>
        <p:nvSpPr>
          <p:cNvPr id="6" name="TextBox 5">
            <a:extLst>
              <a:ext uri="{FF2B5EF4-FFF2-40B4-BE49-F238E27FC236}">
                <a16:creationId xmlns:a16="http://schemas.microsoft.com/office/drawing/2014/main" id="{AB9D62C6-5E03-4E35-B5CE-6D4663F23F49}"/>
              </a:ext>
            </a:extLst>
          </p:cNvPr>
          <p:cNvSpPr txBox="1"/>
          <p:nvPr/>
        </p:nvSpPr>
        <p:spPr>
          <a:xfrm>
            <a:off x="7382312" y="0"/>
            <a:ext cx="4706224" cy="5262979"/>
          </a:xfrm>
          <a:prstGeom prst="rect">
            <a:avLst/>
          </a:prstGeom>
          <a:noFill/>
        </p:spPr>
        <p:txBody>
          <a:bodyPr wrap="square" rtlCol="0">
            <a:spAutoFit/>
          </a:bodyPr>
          <a:lstStyle/>
          <a:p>
            <a:r>
              <a:rPr lang="en-US" sz="4400" dirty="0"/>
              <a:t>Sensors used:</a:t>
            </a:r>
          </a:p>
          <a:p>
            <a:endParaRPr lang="en-US" sz="2800" dirty="0"/>
          </a:p>
          <a:p>
            <a:r>
              <a:rPr lang="en-US" sz="2800" dirty="0"/>
              <a:t>1.Temperature Sensor:</a:t>
            </a:r>
          </a:p>
          <a:p>
            <a:r>
              <a:rPr lang="en-US" b="0" i="0" dirty="0">
                <a:solidFill>
                  <a:srgbClr val="333333"/>
                </a:solidFill>
                <a:effectLst/>
                <a:latin typeface="Overpass"/>
              </a:rPr>
              <a:t>A temperature sensor is an electronic device that measures the temperature of its environment and converts the input data into electronic data to record, monitor, or signal temperature changes.</a:t>
            </a:r>
            <a:endParaRPr lang="en-US" dirty="0"/>
          </a:p>
          <a:p>
            <a:endParaRPr lang="en-US" sz="2800" dirty="0"/>
          </a:p>
          <a:p>
            <a:r>
              <a:rPr lang="en-US" sz="2800" dirty="0"/>
              <a:t>2.Gas Sensor:</a:t>
            </a:r>
          </a:p>
          <a:p>
            <a:r>
              <a:rPr lang="en-US" dirty="0"/>
              <a:t>Gas sensors (also known as gas detectors) are electronic devices that detect and identify different types of gasses. They are commonly used to detect toxic or explosive gasses and measure gas concentration. </a:t>
            </a:r>
          </a:p>
        </p:txBody>
      </p:sp>
    </p:spTree>
    <p:extLst>
      <p:ext uri="{BB962C8B-B14F-4D97-AF65-F5344CB8AC3E}">
        <p14:creationId xmlns:p14="http://schemas.microsoft.com/office/powerpoint/2010/main" val="2822232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rrow: Pentagon 6">
            <a:extLst>
              <a:ext uri="{FF2B5EF4-FFF2-40B4-BE49-F238E27FC236}">
                <a16:creationId xmlns:a16="http://schemas.microsoft.com/office/drawing/2014/main" id="{96157DE0-36AC-4C48-A77B-516BEF026EC4}"/>
              </a:ext>
            </a:extLst>
          </p:cNvPr>
          <p:cNvSpPr/>
          <p:nvPr/>
        </p:nvSpPr>
        <p:spPr>
          <a:xfrm>
            <a:off x="0" y="0"/>
            <a:ext cx="5107022" cy="6858000"/>
          </a:xfrm>
          <a:prstGeom prst="homePlate">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Freeform: Shape 12">
            <a:extLst>
              <a:ext uri="{FF2B5EF4-FFF2-40B4-BE49-F238E27FC236}">
                <a16:creationId xmlns:a16="http://schemas.microsoft.com/office/drawing/2014/main" id="{B0EAEC87-47CA-43D5-91F8-E14B1F650117}"/>
              </a:ext>
            </a:extLst>
          </p:cNvPr>
          <p:cNvSpPr/>
          <p:nvPr/>
        </p:nvSpPr>
        <p:spPr>
          <a:xfrm>
            <a:off x="2553509" y="0"/>
            <a:ext cx="9638490" cy="6858000"/>
          </a:xfrm>
          <a:custGeom>
            <a:avLst/>
            <a:gdLst>
              <a:gd name="connsiteX0" fmla="*/ 0 w 9638490"/>
              <a:gd name="connsiteY0" fmla="*/ 0 h 6858000"/>
              <a:gd name="connsiteX1" fmla="*/ 2553511 w 9638490"/>
              <a:gd name="connsiteY1" fmla="*/ 0 h 6858000"/>
              <a:gd name="connsiteX2" fmla="*/ 9638490 w 9638490"/>
              <a:gd name="connsiteY2" fmla="*/ 0 h 6858000"/>
              <a:gd name="connsiteX3" fmla="*/ 9638490 w 9638490"/>
              <a:gd name="connsiteY3" fmla="*/ 6858000 h 6858000"/>
              <a:gd name="connsiteX4" fmla="*/ 2553511 w 9638490"/>
              <a:gd name="connsiteY4" fmla="*/ 6858000 h 6858000"/>
              <a:gd name="connsiteX5" fmla="*/ 0 w 9638490"/>
              <a:gd name="connsiteY5" fmla="*/ 6858000 h 6858000"/>
              <a:gd name="connsiteX6" fmla="*/ 2553511 w 9638490"/>
              <a:gd name="connsiteY6"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38490" h="6858000">
                <a:moveTo>
                  <a:pt x="0" y="0"/>
                </a:moveTo>
                <a:lnTo>
                  <a:pt x="2553511" y="0"/>
                </a:lnTo>
                <a:lnTo>
                  <a:pt x="9638490" y="0"/>
                </a:lnTo>
                <a:lnTo>
                  <a:pt x="9638490" y="6858000"/>
                </a:lnTo>
                <a:lnTo>
                  <a:pt x="2553511" y="6858000"/>
                </a:lnTo>
                <a:lnTo>
                  <a:pt x="0" y="6858000"/>
                </a:lnTo>
                <a:lnTo>
                  <a:pt x="2553511" y="3429000"/>
                </a:lnTo>
                <a:close/>
              </a:path>
            </a:pathLst>
          </a:cu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4" name="Arrow: Chevron 13">
            <a:extLst>
              <a:ext uri="{FF2B5EF4-FFF2-40B4-BE49-F238E27FC236}">
                <a16:creationId xmlns:a16="http://schemas.microsoft.com/office/drawing/2014/main" id="{F09193B0-E4CA-4DE0-BAFF-DE978D4DA481}"/>
              </a:ext>
            </a:extLst>
          </p:cNvPr>
          <p:cNvSpPr/>
          <p:nvPr/>
        </p:nvSpPr>
        <p:spPr>
          <a:xfrm>
            <a:off x="2553509" y="-9727"/>
            <a:ext cx="5048656" cy="6867727"/>
          </a:xfrm>
          <a:custGeom>
            <a:avLst/>
            <a:gdLst>
              <a:gd name="connsiteX0" fmla="*/ 0 w 5009745"/>
              <a:gd name="connsiteY0" fmla="*/ 0 h 6858000"/>
              <a:gd name="connsiteX1" fmla="*/ 2504873 w 5009745"/>
              <a:gd name="connsiteY1" fmla="*/ 0 h 6858000"/>
              <a:gd name="connsiteX2" fmla="*/ 5009745 w 5009745"/>
              <a:gd name="connsiteY2" fmla="*/ 3429000 h 6858000"/>
              <a:gd name="connsiteX3" fmla="*/ 2504873 w 5009745"/>
              <a:gd name="connsiteY3" fmla="*/ 6858000 h 6858000"/>
              <a:gd name="connsiteX4" fmla="*/ 0 w 5009745"/>
              <a:gd name="connsiteY4" fmla="*/ 6858000 h 6858000"/>
              <a:gd name="connsiteX5" fmla="*/ 2504873 w 5009745"/>
              <a:gd name="connsiteY5" fmla="*/ 3429000 h 6858000"/>
              <a:gd name="connsiteX6" fmla="*/ 0 w 5009745"/>
              <a:gd name="connsiteY6" fmla="*/ 0 h 6858000"/>
              <a:gd name="connsiteX0" fmla="*/ 9728 w 5019473"/>
              <a:gd name="connsiteY0" fmla="*/ 0 h 6877455"/>
              <a:gd name="connsiteX1" fmla="*/ 2514601 w 5019473"/>
              <a:gd name="connsiteY1" fmla="*/ 0 h 6877455"/>
              <a:gd name="connsiteX2" fmla="*/ 5019473 w 5019473"/>
              <a:gd name="connsiteY2" fmla="*/ 3429000 h 6877455"/>
              <a:gd name="connsiteX3" fmla="*/ 2514601 w 5019473"/>
              <a:gd name="connsiteY3" fmla="*/ 6858000 h 6877455"/>
              <a:gd name="connsiteX4" fmla="*/ 0 w 5019473"/>
              <a:gd name="connsiteY4" fmla="*/ 6877455 h 6877455"/>
              <a:gd name="connsiteX5" fmla="*/ 2514601 w 5019473"/>
              <a:gd name="connsiteY5" fmla="*/ 3429000 h 6877455"/>
              <a:gd name="connsiteX6" fmla="*/ 9728 w 5019473"/>
              <a:gd name="connsiteY6" fmla="*/ 0 h 6877455"/>
              <a:gd name="connsiteX0" fmla="*/ 0 w 5048656"/>
              <a:gd name="connsiteY0" fmla="*/ 0 h 6887182"/>
              <a:gd name="connsiteX1" fmla="*/ 2543784 w 5048656"/>
              <a:gd name="connsiteY1" fmla="*/ 9727 h 6887182"/>
              <a:gd name="connsiteX2" fmla="*/ 5048656 w 5048656"/>
              <a:gd name="connsiteY2" fmla="*/ 3438727 h 6887182"/>
              <a:gd name="connsiteX3" fmla="*/ 2543784 w 5048656"/>
              <a:gd name="connsiteY3" fmla="*/ 6867727 h 6887182"/>
              <a:gd name="connsiteX4" fmla="*/ 29183 w 5048656"/>
              <a:gd name="connsiteY4" fmla="*/ 6887182 h 6887182"/>
              <a:gd name="connsiteX5" fmla="*/ 2543784 w 5048656"/>
              <a:gd name="connsiteY5" fmla="*/ 3438727 h 6887182"/>
              <a:gd name="connsiteX6" fmla="*/ 0 w 5048656"/>
              <a:gd name="connsiteY6" fmla="*/ 0 h 6887182"/>
              <a:gd name="connsiteX0" fmla="*/ 0 w 5048656"/>
              <a:gd name="connsiteY0" fmla="*/ 0 h 6867727"/>
              <a:gd name="connsiteX1" fmla="*/ 2543784 w 5048656"/>
              <a:gd name="connsiteY1" fmla="*/ 9727 h 6867727"/>
              <a:gd name="connsiteX2" fmla="*/ 5048656 w 5048656"/>
              <a:gd name="connsiteY2" fmla="*/ 3438727 h 6867727"/>
              <a:gd name="connsiteX3" fmla="*/ 2543784 w 5048656"/>
              <a:gd name="connsiteY3" fmla="*/ 6867727 h 6867727"/>
              <a:gd name="connsiteX4" fmla="*/ 9727 w 5048656"/>
              <a:gd name="connsiteY4" fmla="*/ 6867727 h 6867727"/>
              <a:gd name="connsiteX5" fmla="*/ 2543784 w 5048656"/>
              <a:gd name="connsiteY5" fmla="*/ 3438727 h 6867727"/>
              <a:gd name="connsiteX6" fmla="*/ 0 w 5048656"/>
              <a:gd name="connsiteY6" fmla="*/ 0 h 6867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48656" h="6867727">
                <a:moveTo>
                  <a:pt x="0" y="0"/>
                </a:moveTo>
                <a:lnTo>
                  <a:pt x="2543784" y="9727"/>
                </a:lnTo>
                <a:lnTo>
                  <a:pt x="5048656" y="3438727"/>
                </a:lnTo>
                <a:lnTo>
                  <a:pt x="2543784" y="6867727"/>
                </a:lnTo>
                <a:lnTo>
                  <a:pt x="9727" y="6867727"/>
                </a:lnTo>
                <a:lnTo>
                  <a:pt x="2543784" y="3438727"/>
                </a:lnTo>
                <a:lnTo>
                  <a:pt x="0" y="0"/>
                </a:lnTo>
                <a:close/>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pic>
        <p:nvPicPr>
          <p:cNvPr id="16" name="Graphic 15" descr="Handshake">
            <a:extLst>
              <a:ext uri="{FF2B5EF4-FFF2-40B4-BE49-F238E27FC236}">
                <a16:creationId xmlns:a16="http://schemas.microsoft.com/office/drawing/2014/main" id="{37945D51-A8EA-41AF-9482-A0B8A64AC02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69169" y="3981854"/>
            <a:ext cx="1861226" cy="1861226"/>
          </a:xfrm>
          <a:prstGeom prst="rect">
            <a:avLst/>
          </a:prstGeom>
        </p:spPr>
      </p:pic>
      <p:sp>
        <p:nvSpPr>
          <p:cNvPr id="17" name="TextBox 16">
            <a:extLst>
              <a:ext uri="{FF2B5EF4-FFF2-40B4-BE49-F238E27FC236}">
                <a16:creationId xmlns:a16="http://schemas.microsoft.com/office/drawing/2014/main" id="{1C305602-71F8-4926-9B50-DE6B88A8298C}"/>
              </a:ext>
            </a:extLst>
          </p:cNvPr>
          <p:cNvSpPr txBox="1"/>
          <p:nvPr/>
        </p:nvSpPr>
        <p:spPr>
          <a:xfrm>
            <a:off x="708500" y="2269973"/>
            <a:ext cx="3182565" cy="2308324"/>
          </a:xfrm>
          <a:prstGeom prst="rect">
            <a:avLst/>
          </a:prstGeom>
          <a:noFill/>
        </p:spPr>
        <p:txBody>
          <a:bodyPr wrap="square" rtlCol="0">
            <a:spAutoFit/>
          </a:bodyPr>
          <a:lstStyle/>
          <a:p>
            <a:pPr algn="ctr"/>
            <a:r>
              <a:rPr lang="en-US" sz="7200" dirty="0">
                <a:solidFill>
                  <a:schemeClr val="bg1"/>
                </a:solidFill>
                <a:latin typeface="Adobe Fan Heiti Std B" panose="020B0700000000000000" pitchFamily="34" charset="-128"/>
                <a:ea typeface="Adobe Fan Heiti Std B" panose="020B0700000000000000" pitchFamily="34" charset="-128"/>
              </a:rPr>
              <a:t>THANK</a:t>
            </a:r>
          </a:p>
          <a:p>
            <a:pPr algn="ctr"/>
            <a:r>
              <a:rPr lang="en-US" sz="7200" dirty="0">
                <a:solidFill>
                  <a:schemeClr val="bg1"/>
                </a:solidFill>
                <a:latin typeface="Adobe Fan Heiti Std B" panose="020B0700000000000000" pitchFamily="34" charset="-128"/>
                <a:ea typeface="Adobe Fan Heiti Std B" panose="020B0700000000000000" pitchFamily="34" charset="-128"/>
              </a:rPr>
              <a:t>YOU</a:t>
            </a:r>
            <a:endParaRPr lang="en-IN" sz="7200" dirty="0">
              <a:solidFill>
                <a:schemeClr val="bg1"/>
              </a:solidFill>
              <a:latin typeface="Adobe Fan Heiti Std B" panose="020B0700000000000000" pitchFamily="34" charset="-128"/>
              <a:ea typeface="Adobe Fan Heiti Std B" panose="020B0700000000000000" pitchFamily="34" charset="-128"/>
            </a:endParaRPr>
          </a:p>
        </p:txBody>
      </p:sp>
    </p:spTree>
    <p:extLst>
      <p:ext uri="{BB962C8B-B14F-4D97-AF65-F5344CB8AC3E}">
        <p14:creationId xmlns:p14="http://schemas.microsoft.com/office/powerpoint/2010/main" val="392513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2423</TotalTime>
  <Words>367</Words>
  <Application>Microsoft Office PowerPoint</Application>
  <PresentationFormat>Widescreen</PresentationFormat>
  <Paragraphs>42</Paragraphs>
  <Slides>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Adobe Fan Heiti Std B</vt:lpstr>
      <vt:lpstr>Adobe Heiti Std R</vt:lpstr>
      <vt:lpstr>Arial</vt:lpstr>
      <vt:lpstr>Calibri</vt:lpstr>
      <vt:lpstr>Calibri Light</vt:lpstr>
      <vt:lpstr>Overpass</vt:lpstr>
      <vt:lpstr>Times New Roman</vt:lpstr>
      <vt:lpstr>Office Theme</vt:lpstr>
      <vt:lpstr>PowerPoint Presentation</vt:lpstr>
      <vt:lpstr>Motivation</vt:lpstr>
      <vt:lpstr>Objectives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nirajshahatakri@gmail.com</dc:creator>
  <cp:lastModifiedBy>nirajshahatakri@gmail.com</cp:lastModifiedBy>
  <cp:revision>3</cp:revision>
  <dcterms:created xsi:type="dcterms:W3CDTF">2021-09-04T04:17:25Z</dcterms:created>
  <dcterms:modified xsi:type="dcterms:W3CDTF">2021-09-11T04:07:33Z</dcterms:modified>
</cp:coreProperties>
</file>

<file path=docProps/thumbnail.jpeg>
</file>